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8" r:id="rId3"/>
    <p:sldId id="259" r:id="rId4"/>
    <p:sldId id="271" r:id="rId5"/>
    <p:sldId id="275" r:id="rId6"/>
    <p:sldId id="273" r:id="rId7"/>
    <p:sldId id="264" r:id="rId8"/>
    <p:sldId id="265" r:id="rId9"/>
    <p:sldId id="266" r:id="rId10"/>
    <p:sldId id="267" r:id="rId1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3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F89A8B-65C7-4D88-9774-BD0010097B84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6F7A86-BD94-488F-A80E-5A5736EB233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8386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16B259-D3EA-7C98-E436-B088C3323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5819562-9FAA-B23A-1D04-B8BA9229D8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B79B5DD-80A8-E6AE-AFEA-823BD5FD5E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87CFC07-5999-398F-FE89-2BA6DB01E9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F7A86-BD94-488F-A80E-5A5736EB233B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881778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6F7A86-BD94-488F-A80E-5A5736EB233B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7792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ACCB359-D946-5A9A-9BE3-097A0618A6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70BB6D73-D971-2E98-036B-A8C9DD806F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DB2A8D8-4F50-3A80-452C-40C2797B7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E6CA32C-B25F-E245-3E06-5B9B2CD54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E857D4-6BCD-BAF1-1BEC-7079B7108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25697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1923EA3-C0F6-23BC-AC89-8DE9661EE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9B6B384-04EB-E3E5-8DEE-C0F46A75A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3AF99A8-5E0C-A1C6-8CF1-4676C816F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C7561F0-17A2-1383-4DC3-FAB4439AA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E5907D5-105F-553F-0CC0-45CE1ACDC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8278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7737E89-4137-E62E-AAC9-0676D5AD2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D9F8BA1-61E3-D481-4559-A6CDAC29C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5176CD-FCDE-85AE-E71A-56F1CC051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8DAF596-3D55-37C1-A6AD-7E5D28C644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2943A0C-7EDA-8F66-1BB8-4D24843F57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48304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8070C5-29ED-3BBB-0310-0032FF915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335C8C1-9090-DADD-C258-EF1F6E9D50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EF7897D-B6B3-521B-42CA-14248E3C5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00D2841-7E2F-0566-CAEF-A031F46D8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99AD7EC-85E8-CE4E-B20D-002BE789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FD12E89-8DFF-51F1-9095-1E4AFAFFA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3050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03E745-D74D-602F-4C63-3BD4FECC4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D5BBA6D-7BD6-37A9-5FAB-46D6B8996B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7220C5D-4F57-2992-BBB2-12F18DBE16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9BF22C5-85AF-B627-BDFD-194FACF2C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096593E-9F1F-1D14-59A2-848915780B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A0EEADF9-1E39-4D1A-DBBD-D6C0BC40D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958D488-D469-8925-2A34-4EB978A4C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9F1830A5-A02A-EE5D-963F-D993CCFD8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369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DE469D7-3A99-0CED-6A3E-5F147BF0E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4923760D-76F3-4C87-23E3-0EB39431F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5D606D8-49D9-C2F0-F129-66955ABE4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8F579EE-10D0-17D1-FD14-B1C05F7C08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960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1E87E54-4B69-31C0-4342-4B808D26A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FF67C5C-668A-C2C4-C658-5E576D7A2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198B60-5979-7DA3-1DFC-8C95C8DB9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931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A90FDC-7F84-B45B-A2BB-D49DFEC96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DDF0715-B74F-E71A-CB3A-D544F5DF7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F6123EA-7324-15CB-7C92-06872C03BB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B2C6FF1-4667-3A0D-DEDE-3B19286ED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AC5C993-B53A-4422-5A88-68B71B8FE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E735D1A-F087-E15F-4798-45DC694CE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7441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D676C6-1DBB-3D3A-98F3-1A728377D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A2356A01-269A-7670-00D3-4F9B217CFD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F6301A3-FFDE-3606-72F9-DB23CC52C2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D3F6F13-C64A-E455-55B8-A5465C290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977C348-A31B-B116-E401-288C5ED5B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534A73-80E5-6D4C-60B7-F14EEB88D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7341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764BDFE-9408-B89F-0910-2ED81F91A2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BF8FBE1-03D5-B744-DADE-36AC0EA4BA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3664219-8E42-D9A0-A1F5-8A21D0944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756D0E0-3968-A251-1162-5E31A3FC3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C9F45A5-3E7E-256E-F555-E01B5D0F6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8768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481DA1E6-B282-3A47-FD9B-7E46C30B26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1640CAEC-B088-3F50-CCC9-C753135AF2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FA8FA88-0590-88FB-3E0A-47F70D558F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C660C41-B528-68B2-3687-3B1720744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BB60BF1-4B72-232D-0C15-A8B89855A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372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C78F0B3E-2C63-51C0-FF2F-075E5C7EF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5A9B90D-84AB-4A82-EAEA-D6C89DA8C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BE3FD40-0EB7-1119-1EE4-2EB483FDAB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02810D-3663-4ED9-A62C-80D6DA2CC241}" type="datetimeFigureOut">
              <a:rPr lang="ko-KR" altLang="en-US" smtClean="0"/>
              <a:t>2026-08-04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5B767E7-0243-2A14-432A-36E0DA47FF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FE53983-D23B-AD15-1A89-EBE275CF3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EC5B9-8EAE-479F-984A-475E7DAF2C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89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D09B820F-255F-4629-C6E7-7E4693B39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0E25C53-7541-74DE-9DA5-5569278FB32F}"/>
              </a:ext>
            </a:extLst>
          </p:cNvPr>
          <p:cNvSpPr txBox="1"/>
          <p:nvPr/>
        </p:nvSpPr>
        <p:spPr>
          <a:xfrm>
            <a:off x="481781" y="265471"/>
            <a:ext cx="1122843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Metal-Diamond</a:t>
            </a:r>
            <a:r>
              <a:rPr lang="ko-KR" altLang="en-US" sz="5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5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Heat Spreader</a:t>
            </a:r>
            <a:endParaRPr lang="ko-KR" altLang="en-US" sz="5400" b="1" dirty="0">
              <a:solidFill>
                <a:schemeClr val="accent2">
                  <a:lumMod val="60000"/>
                  <a:lumOff val="4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1098FA2F-44D4-AB6F-2463-BF31E71AB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4078" y="81280"/>
            <a:ext cx="805875" cy="53725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12DABEC-6A03-6C0D-D084-58BE813B99D6}"/>
              </a:ext>
            </a:extLst>
          </p:cNvPr>
          <p:cNvSpPr txBox="1"/>
          <p:nvPr/>
        </p:nvSpPr>
        <p:spPr>
          <a:xfrm>
            <a:off x="5740400" y="5988974"/>
            <a:ext cx="628955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ko-KR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302020204030204"/>
                <a:ea typeface="맑은 고딕" panose="020B0503020000020004" pitchFamily="50" charset="-127"/>
                <a:cs typeface="+mj-cs"/>
              </a:rPr>
              <a:t>        </a:t>
            </a:r>
            <a:r>
              <a:rPr kumimoji="0" lang="en-US" altLang="ko-KR" sz="4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맑은 고딕" panose="020F0302020204030204"/>
                <a:ea typeface="맑은 고딕" panose="020B0503020000020004" pitchFamily="50" charset="-127"/>
                <a:cs typeface="+mj-cs"/>
              </a:rPr>
              <a:t>Dynacard</a:t>
            </a:r>
            <a:r>
              <a:rPr kumimoji="0" lang="ko-KR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맑은 고딕" panose="020F0302020204030204"/>
                <a:ea typeface="맑은 고딕" panose="020B0503020000020004" pitchFamily="50" charset="-127"/>
                <a:cs typeface="+mj-cs"/>
              </a:rPr>
              <a:t> </a:t>
            </a:r>
            <a:r>
              <a:rPr lang="en-US" altLang="ko-KR" sz="4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맑은 고딕" panose="020F0302020204030204"/>
                <a:ea typeface="맑은 고딕" panose="020B0503020000020004" pitchFamily="50" charset="-127"/>
                <a:cs typeface="+mj-cs"/>
              </a:rPr>
              <a:t>co. Ltd</a:t>
            </a:r>
            <a:r>
              <a:rPr kumimoji="0" lang="en-US" altLang="ko-KR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uLnTx/>
                <a:uFillTx/>
                <a:latin typeface="맑은 고딕" panose="020F0302020204030204"/>
                <a:ea typeface="맑은 고딕" panose="020B0503020000020004" pitchFamily="50" charset="-127"/>
                <a:cs typeface="+mj-cs"/>
              </a:rPr>
              <a:t> </a:t>
            </a:r>
            <a:endParaRPr lang="ko-KR" altLang="en-US" sz="24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331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0CD6FFF3-2152-256D-8C0F-50D6B822C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553" y="530101"/>
            <a:ext cx="11424894" cy="579779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8A682634-2B2D-14DB-823E-B4116A8500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9144" y="172720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93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295BECB-9DDE-C84B-5E2B-537A8B8B6D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317" y="513059"/>
            <a:ext cx="5860025" cy="36678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52590EB-7258-3FD7-C8FD-EB138FA81413}"/>
              </a:ext>
            </a:extLst>
          </p:cNvPr>
          <p:cNvSpPr txBox="1"/>
          <p:nvPr/>
        </p:nvSpPr>
        <p:spPr>
          <a:xfrm>
            <a:off x="6017342" y="594964"/>
            <a:ext cx="5397910" cy="1049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spcAft>
                <a:spcPts val="750"/>
              </a:spcAft>
              <a:buNone/>
            </a:pPr>
            <a:r>
              <a:rPr lang="en-US" altLang="ko-KR" sz="1950" b="1" kern="1200" spc="-15" dirty="0">
                <a:solidFill>
                  <a:srgbClr val="323232"/>
                </a:solidFill>
                <a:effectLst/>
                <a:latin typeface="Oxanium"/>
                <a:ea typeface="맑은 고딕" panose="020B0503020000020004" pitchFamily="50" charset="-127"/>
                <a:cs typeface="Times New Roman" panose="02020603050405020304" pitchFamily="18" charset="0"/>
              </a:rPr>
              <a:t>All Made in Taiwan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buNone/>
            </a:pPr>
            <a:r>
              <a:rPr lang="en-US" altLang="ko-KR" sz="1200" b="1" kern="1200" spc="-15" dirty="0"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Welding — Opening a New Era of High-Power Chip Cooling</a:t>
            </a:r>
            <a:endParaRPr lang="ko-KR" altLang="ko-KR" sz="1200" b="1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algn="just" latinLnBrk="1">
              <a:buNone/>
            </a:pPr>
            <a:r>
              <a:rPr lang="en-US" altLang="ko-KR" sz="1200" b="1" kern="1200" spc="-15" dirty="0"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Reliable Mass Production</a:t>
            </a:r>
          </a:p>
          <a:p>
            <a:pPr algn="just" latinLnBrk="1">
              <a:buNone/>
            </a:pPr>
            <a:r>
              <a:rPr lang="en-US" altLang="ko-KR" sz="1200" b="1" spc="-15" dirty="0"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                </a:t>
            </a:r>
            <a:r>
              <a:rPr lang="en-US" altLang="ko-KR" sz="1200" b="1" kern="1200" spc="-15" dirty="0"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-- Fully In-House Technology Ensures Stable Supply to Global Server Leaders</a:t>
            </a:r>
            <a:endParaRPr lang="ko-KR" altLang="ko-KR" sz="1200" b="1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5DD756E9-7208-2D38-6B9F-E15CA708E59F}"/>
              </a:ext>
            </a:extLst>
          </p:cNvPr>
          <p:cNvSpPr txBox="1"/>
          <p:nvPr/>
        </p:nvSpPr>
        <p:spPr>
          <a:xfrm>
            <a:off x="0" y="5169258"/>
            <a:ext cx="6243484" cy="1049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spcAft>
                <a:spcPts val="750"/>
              </a:spcAft>
              <a:buNone/>
            </a:pPr>
            <a:r>
              <a:rPr lang="en-US" sz="1950" b="1" kern="1200" spc="-15" dirty="0">
                <a:solidFill>
                  <a:srgbClr val="323232"/>
                </a:solidFill>
                <a:effectLst/>
                <a:latin typeface="Oxanium"/>
                <a:ea typeface="맑은 고딕" panose="020B0503020000020004" pitchFamily="50" charset="-127"/>
                <a:cs typeface="Times New Roman" panose="02020603050405020304" pitchFamily="18" charset="0"/>
              </a:rPr>
              <a:t>Faster Delivery, Greater Reliability, Superior Cost Advantage</a:t>
            </a:r>
            <a:endParaRPr 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buNone/>
            </a:pPr>
            <a:r>
              <a:rPr lang="en-US" sz="1200" b="1" kern="1200" spc="-15" dirty="0">
                <a:solidFill>
                  <a:srgbClr val="757575"/>
                </a:solidFill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Twice as Fast-- Half the Delivery Time of Competitors</a:t>
            </a:r>
            <a:endParaRPr 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buNone/>
            </a:pPr>
            <a:r>
              <a:rPr lang="en-US" sz="1200" b="1" kern="1200" spc="-15" dirty="0">
                <a:solidFill>
                  <a:srgbClr val="757575"/>
                </a:solidFill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Delivering &gt;600 W/</a:t>
            </a:r>
            <a:r>
              <a:rPr lang="en-US" sz="1200" b="1" kern="1200" spc="-15" dirty="0" err="1">
                <a:solidFill>
                  <a:srgbClr val="757575"/>
                </a:solidFill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m·K</a:t>
            </a:r>
            <a:r>
              <a:rPr lang="en-US" sz="1200" b="1" kern="1200" spc="-15" dirty="0">
                <a:solidFill>
                  <a:srgbClr val="757575"/>
                </a:solidFill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 Superior Thermal Performance</a:t>
            </a:r>
          </a:p>
          <a:p>
            <a:r>
              <a:rPr lang="en-US" altLang="ko-KR" sz="1200" b="1" spc="-15" dirty="0">
                <a:solidFill>
                  <a:srgbClr val="757575"/>
                </a:solidFill>
                <a:latin typeface="Manrope"/>
                <a:cs typeface="Times New Roman" panose="02020603050405020304" pitchFamily="18" charset="0"/>
              </a:rPr>
              <a:t>Better Cost</a:t>
            </a:r>
            <a:endParaRPr lang="ko-KR" sz="12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B3227307-682F-AC0C-1721-B9BC2192B5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4660" y="2851355"/>
            <a:ext cx="5904160" cy="3878825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CDF90DD7-C05E-DB53-9687-A98873E379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808" y="127820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181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EA56206-2D53-2EAF-9D8C-CFE27B086F8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071AAEB9-855C-7A6B-E3CC-70B9EC9CF3C5}"/>
              </a:ext>
            </a:extLst>
          </p:cNvPr>
          <p:cNvSpPr/>
          <p:nvPr/>
        </p:nvSpPr>
        <p:spPr>
          <a:xfrm>
            <a:off x="121920" y="116711"/>
            <a:ext cx="11917679" cy="58477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AB5A73-5650-7567-3BD6-96074B7E9ED5}"/>
              </a:ext>
            </a:extLst>
          </p:cNvPr>
          <p:cNvSpPr txBox="1"/>
          <p:nvPr/>
        </p:nvSpPr>
        <p:spPr>
          <a:xfrm>
            <a:off x="2468880" y="116711"/>
            <a:ext cx="791464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3200" b="1" i="0" u="none" strike="noStrike" baseline="0" dirty="0">
                <a:solidFill>
                  <a:srgbClr val="17345F"/>
                </a:solidFill>
              </a:rPr>
              <a:t>AI GPU power Consumption Roadmap</a:t>
            </a:r>
            <a:endParaRPr lang="ko-KR" altLang="en-US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B20DF54-2A3D-113C-7B5A-566DD52C22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818197"/>
            <a:ext cx="11917679" cy="592309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C59C439D-9D31-F549-B781-3A5C4F2817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3724" y="164236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89924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>
            <a:extLst>
              <a:ext uri="{FF2B5EF4-FFF2-40B4-BE49-F238E27FC236}">
                <a16:creationId xmlns:a16="http://schemas.microsoft.com/office/drawing/2014/main" id="{51F67F26-567D-E3D5-0BD0-D93DD02F1236}"/>
              </a:ext>
            </a:extLst>
          </p:cNvPr>
          <p:cNvSpPr txBox="1"/>
          <p:nvPr/>
        </p:nvSpPr>
        <p:spPr>
          <a:xfrm>
            <a:off x="121920" y="132080"/>
            <a:ext cx="11907520" cy="65024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A645395-E99A-1522-A725-37667F901F3F}"/>
              </a:ext>
            </a:extLst>
          </p:cNvPr>
          <p:cNvSpPr/>
          <p:nvPr/>
        </p:nvSpPr>
        <p:spPr>
          <a:xfrm>
            <a:off x="5943600" y="1814457"/>
            <a:ext cx="5196838" cy="40944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46E82333-1A78-85F2-FBF2-B19777E45F44}"/>
              </a:ext>
            </a:extLst>
          </p:cNvPr>
          <p:cNvSpPr/>
          <p:nvPr/>
        </p:nvSpPr>
        <p:spPr>
          <a:xfrm>
            <a:off x="751840" y="1814457"/>
            <a:ext cx="4897120" cy="409448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399390-B47D-6670-01EB-EFBAEF44D8E4}"/>
              </a:ext>
            </a:extLst>
          </p:cNvPr>
          <p:cNvSpPr txBox="1"/>
          <p:nvPr/>
        </p:nvSpPr>
        <p:spPr>
          <a:xfrm>
            <a:off x="751840" y="1016000"/>
            <a:ext cx="10388598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b="1" dirty="0"/>
              <a:t>High Heat Flux Packaging Design &amp; Cooling Requirement  </a:t>
            </a:r>
            <a:endParaRPr lang="ko-KR" altLang="en-US" sz="28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CA6276-A534-5EF6-B422-01E14F18A1CF}"/>
              </a:ext>
            </a:extLst>
          </p:cNvPr>
          <p:cNvSpPr txBox="1"/>
          <p:nvPr/>
        </p:nvSpPr>
        <p:spPr>
          <a:xfrm>
            <a:off x="1046480" y="1895009"/>
            <a:ext cx="415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2">
                    <a:lumMod val="75000"/>
                  </a:schemeClr>
                </a:solidFill>
              </a:rPr>
              <a:t>With</a:t>
            </a:r>
            <a:r>
              <a:rPr lang="ko-KR" alt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altLang="ko-KR" b="1" dirty="0">
                <a:solidFill>
                  <a:schemeClr val="accent2">
                    <a:lumMod val="75000"/>
                  </a:schemeClr>
                </a:solidFill>
              </a:rPr>
              <a:t>TIM</a:t>
            </a:r>
            <a:r>
              <a:rPr lang="ko-KR" altLang="en-US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5A29C04-C3BC-055E-0F38-87CF9D0C4AC0}"/>
              </a:ext>
            </a:extLst>
          </p:cNvPr>
          <p:cNvSpPr txBox="1"/>
          <p:nvPr/>
        </p:nvSpPr>
        <p:spPr>
          <a:xfrm>
            <a:off x="6446520" y="1855097"/>
            <a:ext cx="4155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With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Solder(Liquid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altLang="ko-KR" b="1" dirty="0">
                <a:solidFill>
                  <a:schemeClr val="accent6">
                    <a:lumMod val="75000"/>
                  </a:schemeClr>
                </a:solidFill>
              </a:rPr>
              <a:t>Metal) TIM</a:t>
            </a:r>
            <a:r>
              <a:rPr lang="ko-KR" altLang="en-US" b="1" dirty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C35358C-47CA-82D6-EFB7-556B47F6E302}"/>
              </a:ext>
            </a:extLst>
          </p:cNvPr>
          <p:cNvSpPr txBox="1"/>
          <p:nvPr/>
        </p:nvSpPr>
        <p:spPr>
          <a:xfrm>
            <a:off x="1046480" y="2426092"/>
            <a:ext cx="4155440" cy="369332"/>
          </a:xfrm>
          <a:prstGeom prst="rect">
            <a:avLst/>
          </a:prstGeom>
          <a:solidFill>
            <a:srgbClr val="FFC30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/>
              <a:t>CHIP</a:t>
            </a:r>
            <a:endParaRPr lang="ko-KR" altLang="en-US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8FB65ED-EB14-8DF8-357E-FAFE3902E1E9}"/>
              </a:ext>
            </a:extLst>
          </p:cNvPr>
          <p:cNvSpPr txBox="1"/>
          <p:nvPr/>
        </p:nvSpPr>
        <p:spPr>
          <a:xfrm>
            <a:off x="1046480" y="2795146"/>
            <a:ext cx="415544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b="1" dirty="0"/>
              <a:t>TIM </a:t>
            </a:r>
            <a:r>
              <a:rPr lang="en-US" altLang="ko-KR" b="1" dirty="0" err="1"/>
              <a:t>phaste</a:t>
            </a:r>
            <a:r>
              <a:rPr lang="en-US" altLang="ko-KR" b="1" dirty="0"/>
              <a:t>,</a:t>
            </a:r>
            <a:r>
              <a:rPr lang="ko-KR" altLang="en-US" b="1" dirty="0"/>
              <a:t> </a:t>
            </a:r>
            <a:r>
              <a:rPr lang="en-US" altLang="ko-KR" b="1" dirty="0"/>
              <a:t>pad</a:t>
            </a:r>
            <a:r>
              <a:rPr lang="ko-KR" altLang="en-US" b="1" dirty="0"/>
              <a:t> </a:t>
            </a:r>
            <a:r>
              <a:rPr lang="en-US" altLang="ko-KR" b="1" dirty="0"/>
              <a:t>(3~20) </a:t>
            </a:r>
            <a:r>
              <a:rPr lang="en-US" altLang="ko-KR" b="1" dirty="0">
                <a:solidFill>
                  <a:srgbClr val="0D294A"/>
                </a:solidFill>
              </a:rPr>
              <a:t>W/(</a:t>
            </a:r>
            <a:r>
              <a:rPr lang="en-US" altLang="ko-KR" b="1" dirty="0" err="1">
                <a:solidFill>
                  <a:srgbClr val="0D294A"/>
                </a:solidFill>
              </a:rPr>
              <a:t>m·K</a:t>
            </a:r>
            <a:r>
              <a:rPr lang="en-US" altLang="ko-KR" b="1" dirty="0">
                <a:solidFill>
                  <a:srgbClr val="0D294A"/>
                </a:solidFill>
              </a:rPr>
              <a:t>)</a:t>
            </a:r>
            <a:endParaRPr lang="ko-KR" alt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EA4A13-9FDB-E05D-010D-E766BC3C1167}"/>
              </a:ext>
            </a:extLst>
          </p:cNvPr>
          <p:cNvSpPr txBox="1"/>
          <p:nvPr/>
        </p:nvSpPr>
        <p:spPr>
          <a:xfrm>
            <a:off x="1046480" y="3164478"/>
            <a:ext cx="415544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/>
              <a:t>Thermal Conductive Material</a:t>
            </a:r>
          </a:p>
          <a:p>
            <a:pPr algn="ctr"/>
            <a:r>
              <a:rPr lang="en-US" altLang="ko-KR" b="1" dirty="0"/>
              <a:t>(Graphene</a:t>
            </a:r>
            <a:r>
              <a:rPr lang="ko-KR" altLang="en-US" b="1" dirty="0"/>
              <a:t> </a:t>
            </a:r>
            <a:r>
              <a:rPr lang="en-US" altLang="ko-KR" b="1" dirty="0"/>
              <a:t>or VC)</a:t>
            </a:r>
            <a:endParaRPr lang="ko-KR" altLang="en-US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DC6D3E-C165-1D34-AB6B-A98E9CBD115F}"/>
              </a:ext>
            </a:extLst>
          </p:cNvPr>
          <p:cNvSpPr txBox="1"/>
          <p:nvPr/>
        </p:nvSpPr>
        <p:spPr>
          <a:xfrm>
            <a:off x="6593840" y="2426092"/>
            <a:ext cx="4155440" cy="369332"/>
          </a:xfrm>
          <a:prstGeom prst="rect">
            <a:avLst/>
          </a:prstGeom>
          <a:solidFill>
            <a:srgbClr val="FFC305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/>
              <a:t>CHIP</a:t>
            </a:r>
            <a:endParaRPr lang="ko-KR" altLang="en-US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8DF284D-4E74-BF8B-445D-B5D35FC59ED0}"/>
              </a:ext>
            </a:extLst>
          </p:cNvPr>
          <p:cNvSpPr txBox="1"/>
          <p:nvPr/>
        </p:nvSpPr>
        <p:spPr>
          <a:xfrm>
            <a:off x="6593840" y="2795146"/>
            <a:ext cx="4155440" cy="369332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0D294A"/>
                </a:solidFill>
              </a:rPr>
              <a:t>Solder(</a:t>
            </a:r>
            <a:r>
              <a:rPr lang="en-US" altLang="ko-KR" b="1" dirty="0" err="1">
                <a:solidFill>
                  <a:srgbClr val="0D294A"/>
                </a:solidFill>
              </a:rPr>
              <a:t>liqiud</a:t>
            </a:r>
            <a:r>
              <a:rPr lang="ko-KR" altLang="en-US" b="1" dirty="0">
                <a:solidFill>
                  <a:srgbClr val="0D294A"/>
                </a:solidFill>
              </a:rPr>
              <a:t> </a:t>
            </a:r>
            <a:r>
              <a:rPr lang="en-US" altLang="ko-KR" b="1" dirty="0">
                <a:solidFill>
                  <a:srgbClr val="0D294A"/>
                </a:solidFill>
              </a:rPr>
              <a:t>Metal) 40~80 W/(</a:t>
            </a:r>
            <a:r>
              <a:rPr lang="en-US" altLang="ko-KR" b="1" dirty="0" err="1">
                <a:solidFill>
                  <a:srgbClr val="0D294A"/>
                </a:solidFill>
              </a:rPr>
              <a:t>m·K</a:t>
            </a:r>
            <a:r>
              <a:rPr lang="en-US" altLang="ko-KR" b="1" dirty="0">
                <a:solidFill>
                  <a:srgbClr val="0D294A"/>
                </a:solidFill>
              </a:rPr>
              <a:t>)</a:t>
            </a:r>
            <a:endParaRPr lang="ko-KR" alt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CB5DCF-A62C-0EB1-CE6D-B44D3D13E411}"/>
              </a:ext>
            </a:extLst>
          </p:cNvPr>
          <p:cNvSpPr txBox="1"/>
          <p:nvPr/>
        </p:nvSpPr>
        <p:spPr>
          <a:xfrm>
            <a:off x="6593840" y="3164478"/>
            <a:ext cx="415544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ko-KR" b="1" dirty="0"/>
              <a:t>Thermal Conductive Material</a:t>
            </a:r>
          </a:p>
          <a:p>
            <a:pPr algn="ctr"/>
            <a:r>
              <a:rPr lang="en-US" altLang="ko-KR" b="1" dirty="0"/>
              <a:t>(Cu-Diamond)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E8DE183-BC09-AB18-A140-DDAAA3D2560E}"/>
              </a:ext>
            </a:extLst>
          </p:cNvPr>
          <p:cNvSpPr txBox="1"/>
          <p:nvPr/>
        </p:nvSpPr>
        <p:spPr>
          <a:xfrm>
            <a:off x="924560" y="3996874"/>
            <a:ext cx="472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ko-KR" dirty="0" err="1"/>
              <a:t>Low</a:t>
            </a:r>
            <a:r>
              <a:rPr lang="ko-KR" altLang="ko-KR" dirty="0"/>
              <a:t> </a:t>
            </a:r>
            <a:r>
              <a:rPr lang="ko-KR" altLang="ko-KR" dirty="0" err="1"/>
              <a:t>vertical</a:t>
            </a:r>
            <a:r>
              <a:rPr lang="ko-KR" altLang="ko-KR" dirty="0"/>
              <a:t> </a:t>
            </a:r>
            <a:r>
              <a:rPr lang="ko-KR" altLang="ko-KR" dirty="0" err="1"/>
              <a:t>thermal</a:t>
            </a:r>
            <a:r>
              <a:rPr lang="ko-KR" altLang="ko-KR" dirty="0"/>
              <a:t> </a:t>
            </a:r>
            <a:r>
              <a:rPr lang="ko-KR" altLang="ko-KR" dirty="0" err="1"/>
              <a:t>conductivity</a:t>
            </a:r>
            <a:endParaRPr lang="en-US" altLang="ko-KR" dirty="0"/>
          </a:p>
          <a:p>
            <a:r>
              <a:rPr lang="en-US" altLang="ko-KR" dirty="0"/>
              <a:t>- </a:t>
            </a:r>
            <a:r>
              <a:rPr lang="ko-KR" altLang="ko-KR" dirty="0" err="1"/>
              <a:t>Relies</a:t>
            </a:r>
            <a:r>
              <a:rPr lang="ko-KR" altLang="ko-KR" dirty="0"/>
              <a:t> </a:t>
            </a:r>
            <a:r>
              <a:rPr lang="ko-KR" altLang="ko-KR" dirty="0" err="1"/>
              <a:t>on</a:t>
            </a:r>
            <a:r>
              <a:rPr lang="ko-KR" altLang="ko-KR" dirty="0"/>
              <a:t> TIM </a:t>
            </a:r>
            <a:r>
              <a:rPr lang="ko-KR" altLang="ko-KR" dirty="0" err="1"/>
              <a:t>materials</a:t>
            </a:r>
            <a:endParaRPr lang="en-US" altLang="ko-KR" dirty="0"/>
          </a:p>
          <a:p>
            <a:r>
              <a:rPr lang="en-US" altLang="ko-KR" dirty="0"/>
              <a:t>- </a:t>
            </a:r>
            <a:r>
              <a:rPr lang="ko-KR" altLang="ko-KR" dirty="0" err="1"/>
              <a:t>Up</a:t>
            </a:r>
            <a:r>
              <a:rPr lang="ko-KR" altLang="ko-KR" dirty="0"/>
              <a:t> </a:t>
            </a:r>
            <a:r>
              <a:rPr lang="ko-KR" altLang="ko-KR" dirty="0" err="1"/>
              <a:t>to</a:t>
            </a:r>
            <a:r>
              <a:rPr lang="ko-KR" altLang="ko-KR" dirty="0"/>
              <a:t> 8× </a:t>
            </a:r>
            <a:r>
              <a:rPr lang="ko-KR" altLang="ko-KR" dirty="0" err="1"/>
              <a:t>higher</a:t>
            </a:r>
            <a:r>
              <a:rPr lang="ko-KR" altLang="ko-KR" dirty="0"/>
              <a:t> </a:t>
            </a:r>
            <a:r>
              <a:rPr lang="ko-KR" altLang="ko-KR" dirty="0" err="1"/>
              <a:t>thermal</a:t>
            </a:r>
            <a:r>
              <a:rPr lang="ko-KR" altLang="ko-KR" dirty="0"/>
              <a:t> </a:t>
            </a:r>
            <a:r>
              <a:rPr lang="ko-KR" altLang="ko-KR" dirty="0" err="1"/>
              <a:t>resistance</a:t>
            </a:r>
            <a:endParaRPr lang="en-US" altLang="ko-KR" dirty="0"/>
          </a:p>
          <a:p>
            <a:r>
              <a:rPr lang="en-US" altLang="ko-KR" dirty="0"/>
              <a:t>- </a:t>
            </a:r>
            <a:r>
              <a:rPr lang="ko-KR" altLang="ko-KR" dirty="0"/>
              <a:t>VC </a:t>
            </a:r>
            <a:r>
              <a:rPr lang="ko-KR" altLang="ko-KR" dirty="0" err="1"/>
              <a:t>may</a:t>
            </a:r>
            <a:r>
              <a:rPr lang="ko-KR" altLang="ko-KR" dirty="0"/>
              <a:t> </a:t>
            </a:r>
            <a:r>
              <a:rPr lang="ko-KR" altLang="ko-KR" dirty="0" err="1"/>
              <a:t>dry</a:t>
            </a:r>
            <a:r>
              <a:rPr lang="ko-KR" altLang="ko-KR" dirty="0"/>
              <a:t> </a:t>
            </a:r>
            <a:r>
              <a:rPr lang="ko-KR" altLang="ko-KR" dirty="0" err="1"/>
              <a:t>out</a:t>
            </a:r>
            <a:r>
              <a:rPr lang="ko-KR" altLang="ko-KR" dirty="0"/>
              <a:t> </a:t>
            </a:r>
            <a:r>
              <a:rPr lang="ko-KR" altLang="ko-KR" dirty="0" err="1"/>
              <a:t>or</a:t>
            </a:r>
            <a:r>
              <a:rPr lang="ko-KR" altLang="ko-KR" dirty="0"/>
              <a:t> </a:t>
            </a:r>
            <a:r>
              <a:rPr lang="ko-KR" altLang="ko-KR" dirty="0" err="1"/>
              <a:t>leak</a:t>
            </a:r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2DF65A9-2A26-1BF8-2934-2657ED5DD782}"/>
              </a:ext>
            </a:extLst>
          </p:cNvPr>
          <p:cNvSpPr txBox="1"/>
          <p:nvPr/>
        </p:nvSpPr>
        <p:spPr>
          <a:xfrm>
            <a:off x="6096000" y="3978304"/>
            <a:ext cx="4935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- </a:t>
            </a:r>
            <a:r>
              <a:rPr lang="ko-KR" altLang="ko-KR" dirty="0" err="1"/>
              <a:t>Superior</a:t>
            </a:r>
            <a:r>
              <a:rPr lang="ko-KR" altLang="ko-KR" dirty="0"/>
              <a:t> </a:t>
            </a:r>
            <a:r>
              <a:rPr lang="ko-KR" altLang="ko-KR" dirty="0" err="1"/>
              <a:t>thermal</a:t>
            </a:r>
            <a:r>
              <a:rPr lang="ko-KR" altLang="ko-KR" dirty="0"/>
              <a:t> </a:t>
            </a:r>
            <a:r>
              <a:rPr lang="ko-KR" altLang="ko-KR" dirty="0" err="1"/>
              <a:t>conductivity</a:t>
            </a:r>
            <a:r>
              <a:rPr lang="ko-KR" altLang="ko-KR" dirty="0"/>
              <a:t> </a:t>
            </a:r>
            <a:endParaRPr lang="en-US" altLang="ko-KR" dirty="0"/>
          </a:p>
          <a:p>
            <a:r>
              <a:rPr lang="en-US" altLang="ko-KR" dirty="0"/>
              <a:t>                         </a:t>
            </a:r>
            <a:r>
              <a:rPr lang="ko-KR" altLang="ko-KR" dirty="0" err="1"/>
              <a:t>vertically</a:t>
            </a:r>
            <a:r>
              <a:rPr lang="ko-KR" altLang="ko-KR" dirty="0"/>
              <a:t> and </a:t>
            </a:r>
            <a:r>
              <a:rPr lang="ko-KR" altLang="ko-KR" dirty="0" err="1"/>
              <a:t>laterally</a:t>
            </a:r>
            <a:r>
              <a:rPr lang="ko-KR" altLang="ko-KR" dirty="0"/>
              <a:t>.</a:t>
            </a:r>
            <a:endParaRPr lang="en-US" altLang="ko-KR" dirty="0"/>
          </a:p>
          <a:p>
            <a:r>
              <a:rPr lang="en-US" altLang="ko-KR" dirty="0"/>
              <a:t>- D</a:t>
            </a:r>
            <a:r>
              <a:rPr lang="ko-KR" altLang="ko-KR" dirty="0" err="1"/>
              <a:t>irect</a:t>
            </a:r>
            <a:r>
              <a:rPr lang="ko-KR" altLang="ko-KR" dirty="0"/>
              <a:t> </a:t>
            </a:r>
            <a:r>
              <a:rPr lang="ko-KR" altLang="ko-KR" dirty="0" err="1"/>
              <a:t>soldering</a:t>
            </a:r>
            <a:r>
              <a:rPr lang="ko-KR" altLang="ko-KR" dirty="0"/>
              <a:t> </a:t>
            </a:r>
            <a:r>
              <a:rPr lang="ko-KR" altLang="ko-KR" dirty="0" err="1"/>
              <a:t>to</a:t>
            </a:r>
            <a:r>
              <a:rPr lang="ko-KR" altLang="ko-KR" dirty="0"/>
              <a:t> </a:t>
            </a:r>
            <a:r>
              <a:rPr lang="ko-KR" altLang="ko-KR" dirty="0" err="1"/>
              <a:t>the</a:t>
            </a:r>
            <a:r>
              <a:rPr lang="ko-KR" altLang="ko-KR" dirty="0"/>
              <a:t> </a:t>
            </a:r>
            <a:r>
              <a:rPr lang="ko-KR" altLang="ko-KR" dirty="0" err="1"/>
              <a:t>chip</a:t>
            </a:r>
            <a:endParaRPr lang="en-US" altLang="ko-KR" dirty="0"/>
          </a:p>
          <a:p>
            <a:r>
              <a:rPr lang="en-US" altLang="ko-KR" dirty="0"/>
              <a:t>- </a:t>
            </a:r>
            <a:r>
              <a:rPr lang="ko-KR" altLang="ko-KR" dirty="0" err="1"/>
              <a:t>Extremely</a:t>
            </a:r>
            <a:r>
              <a:rPr lang="ko-KR" altLang="ko-KR" dirty="0"/>
              <a:t> </a:t>
            </a:r>
            <a:r>
              <a:rPr lang="ko-KR" altLang="ko-KR" dirty="0" err="1"/>
              <a:t>low</a:t>
            </a:r>
            <a:r>
              <a:rPr lang="ko-KR" altLang="ko-KR" dirty="0"/>
              <a:t> </a:t>
            </a:r>
            <a:r>
              <a:rPr lang="ko-KR" altLang="ko-KR" dirty="0" err="1"/>
              <a:t>interfacial</a:t>
            </a:r>
            <a:r>
              <a:rPr lang="ko-KR" altLang="ko-KR" dirty="0"/>
              <a:t> </a:t>
            </a:r>
            <a:r>
              <a:rPr lang="ko-KR" altLang="ko-KR" dirty="0" err="1"/>
              <a:t>thermal</a:t>
            </a:r>
            <a:r>
              <a:rPr lang="ko-KR" altLang="ko-KR" dirty="0"/>
              <a:t> </a:t>
            </a:r>
            <a:r>
              <a:rPr lang="ko-KR" altLang="ko-KR" dirty="0" err="1"/>
              <a:t>resistance</a:t>
            </a:r>
            <a:endParaRPr lang="en-US" altLang="ko-KR" dirty="0"/>
          </a:p>
          <a:p>
            <a:r>
              <a:rPr lang="en-US" altLang="ko-KR" dirty="0"/>
              <a:t>- Strong metal bonding </a:t>
            </a: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EBB9B0BD-BD19-BF5B-05D3-77696A113E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3565" y="132080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86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B92C43-175F-F5E8-FA6A-0ACAE0E5B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5">
            <a:extLst>
              <a:ext uri="{FF2B5EF4-FFF2-40B4-BE49-F238E27FC236}">
                <a16:creationId xmlns:a16="http://schemas.microsoft.com/office/drawing/2014/main" id="{A451BBB0-935E-B3C3-B8B3-AFED25E895B5}"/>
              </a:ext>
            </a:extLst>
          </p:cNvPr>
          <p:cNvSpPr txBox="1"/>
          <p:nvPr/>
        </p:nvSpPr>
        <p:spPr>
          <a:xfrm>
            <a:off x="127627" y="120402"/>
            <a:ext cx="11936747" cy="66171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ko-KR" altLang="ko-KR" sz="3200" b="1" dirty="0" err="1"/>
              <a:t>Thermal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Interface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Development</a:t>
            </a:r>
            <a:r>
              <a:rPr lang="ko-KR" altLang="ko-KR" sz="3200" b="1" dirty="0"/>
              <a:t> </a:t>
            </a:r>
            <a:r>
              <a:rPr lang="ko-KR" altLang="ko-KR" sz="3200" b="1" dirty="0" err="1"/>
              <a:t>Stages</a:t>
            </a:r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3200" b="1" dirty="0"/>
          </a:p>
          <a:p>
            <a:pPr algn="ctr"/>
            <a:endParaRPr lang="en-US" altLang="ko-KR" sz="1000" b="1" dirty="0"/>
          </a:p>
          <a:p>
            <a:pPr algn="ctr"/>
            <a:endParaRPr lang="en-US" altLang="ko-KR" sz="1000" b="1" dirty="0"/>
          </a:p>
          <a:p>
            <a:pPr algn="ctr"/>
            <a:endParaRPr lang="en-US" altLang="ko-KR" sz="1000" b="1" dirty="0"/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C053AA8D-8C2C-93FC-E0E1-1D81A6510110}"/>
              </a:ext>
            </a:extLst>
          </p:cNvPr>
          <p:cNvGrpSpPr/>
          <p:nvPr/>
        </p:nvGrpSpPr>
        <p:grpSpPr>
          <a:xfrm>
            <a:off x="7743887" y="828579"/>
            <a:ext cx="4781956" cy="5730240"/>
            <a:chOff x="7784176" y="193040"/>
            <a:chExt cx="4781956" cy="5730240"/>
          </a:xfrm>
        </p:grpSpPr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B689491D-1D26-090E-D73C-F80545DCF663}"/>
                </a:ext>
              </a:extLst>
            </p:cNvPr>
            <p:cNvSpPr/>
            <p:nvPr/>
          </p:nvSpPr>
          <p:spPr>
            <a:xfrm>
              <a:off x="8263372" y="193040"/>
              <a:ext cx="3657600" cy="573024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D1FB024-9A24-EF64-8CAE-2F7D7FBE7556}"/>
                </a:ext>
              </a:extLst>
            </p:cNvPr>
            <p:cNvSpPr txBox="1"/>
            <p:nvPr/>
          </p:nvSpPr>
          <p:spPr>
            <a:xfrm>
              <a:off x="8447062" y="4326923"/>
              <a:ext cx="3657600" cy="10669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indent="0" algn="l">
                <a:spcBef>
                  <a:spcPts val="750"/>
                </a:spcBef>
                <a:buNone/>
              </a:pPr>
              <a:endParaRPr lang="en-US" altLang="ko-KR" sz="1400" dirty="0"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  <a:p>
              <a:pPr marL="0" marR="0" indent="0" algn="l">
                <a:spcBef>
                  <a:spcPts val="750"/>
                </a:spcBef>
                <a:buNone/>
              </a:pPr>
              <a:r>
                <a:rPr lang="ko-KR" altLang="ko-KR" b="1" i="0" dirty="0" err="1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Minimal</a:t>
              </a:r>
              <a:r>
                <a:rPr lang="ko-KR" altLang="ko-KR" b="1" i="0" dirty="0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ko-KR" altLang="ko-KR" b="1" i="0" dirty="0" err="1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Thermal</a:t>
              </a:r>
              <a:r>
                <a:rPr lang="ko-KR" altLang="ko-KR" b="1" i="0" dirty="0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ko-KR" altLang="ko-KR" b="1" i="0" dirty="0" err="1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Resistance</a:t>
              </a:r>
              <a:r>
                <a:rPr lang="ko-KR" altLang="ko-KR" b="1" i="0" dirty="0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endParaRPr lang="en-US" altLang="ko-KR" b="1" i="0" dirty="0">
                <a:solidFill>
                  <a:srgbClr val="00B050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  <a:p>
              <a:pPr marL="0" marR="0" indent="0" algn="l">
                <a:spcBef>
                  <a:spcPts val="750"/>
                </a:spcBef>
                <a:buNone/>
              </a:pPr>
              <a:r>
                <a:rPr lang="en-US" altLang="ko-KR" b="1" dirty="0">
                  <a:solidFill>
                    <a:srgbClr val="00B050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                         </a:t>
              </a:r>
              <a:r>
                <a:rPr lang="ko-KR" altLang="ko-KR" b="1" i="0" dirty="0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&amp; </a:t>
              </a:r>
              <a:r>
                <a:rPr lang="ko-KR" altLang="ko-KR" b="1" i="0" dirty="0" err="1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Max</a:t>
              </a:r>
              <a:r>
                <a:rPr lang="ko-KR" altLang="ko-KR" b="1" i="0" dirty="0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ko-KR" altLang="ko-KR" b="1" i="0" dirty="0" err="1">
                  <a:solidFill>
                    <a:srgbClr val="00B050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Efficiency</a:t>
              </a:r>
              <a:endParaRPr lang="ko-KR" altLang="ko-KR" b="1" i="0" dirty="0">
                <a:solidFill>
                  <a:srgbClr val="00B050"/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167033D-FE29-0E54-6BE5-AE8DAC05B801}"/>
                </a:ext>
              </a:extLst>
            </p:cNvPr>
            <p:cNvSpPr txBox="1"/>
            <p:nvPr/>
          </p:nvSpPr>
          <p:spPr>
            <a:xfrm>
              <a:off x="7784176" y="468986"/>
              <a:ext cx="4099489" cy="16619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400" b="1" spc="38" dirty="0">
                  <a:solidFill>
                    <a:schemeClr val="accent6"/>
                  </a:solidFill>
                  <a:latin typeface="Outfit"/>
                  <a:ea typeface="Noto Sans KR" panose="020B0200000000000000" pitchFamily="50" charset="-127"/>
                </a:rPr>
                <a:t>     </a:t>
              </a:r>
              <a:r>
                <a:rPr lang="ko-KR" altLang="ko-KR" sz="2400" b="1" spc="38" dirty="0">
                  <a:solidFill>
                    <a:schemeClr val="accent6"/>
                  </a:solidFill>
                  <a:latin typeface="Outfit"/>
                  <a:ea typeface="Noto Sans KR" panose="020B0200000000000000" pitchFamily="50" charset="-127"/>
                </a:rPr>
                <a:t>STAGE 0</a:t>
              </a:r>
              <a:r>
                <a:rPr lang="en-US" altLang="ko-KR" sz="2400" b="1" spc="38" dirty="0">
                  <a:solidFill>
                    <a:schemeClr val="accent6"/>
                  </a:solidFill>
                  <a:latin typeface="Outfit"/>
                  <a:ea typeface="Noto Sans KR" panose="020B0200000000000000" pitchFamily="50" charset="-127"/>
                </a:rPr>
                <a:t>3</a:t>
              </a:r>
            </a:p>
            <a:p>
              <a:pPr algn="ctr"/>
              <a:endParaRPr lang="en-US" altLang="ko-KR" sz="2400" b="1" spc="38" dirty="0">
                <a:solidFill>
                  <a:schemeClr val="accent6"/>
                </a:solidFill>
                <a:latin typeface="Outfit"/>
                <a:ea typeface="Noto Sans KR" panose="020B0200000000000000" pitchFamily="50" charset="-127"/>
              </a:endParaRPr>
            </a:p>
            <a:p>
              <a:pPr algn="ctr"/>
              <a:r>
                <a:rPr lang="en-US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CU-</a:t>
              </a:r>
              <a:r>
                <a:rPr lang="ko-KR" altLang="ko-KR" b="1" dirty="0" err="1">
                  <a:latin typeface="Noto Sans KR" panose="020B0200000000000000" pitchFamily="50" charset="-127"/>
                  <a:ea typeface="Noto Sans KR" panose="020B0200000000000000" pitchFamily="50" charset="-127"/>
                </a:rPr>
                <a:t>Diamond</a:t>
              </a:r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+ </a:t>
              </a:r>
              <a:r>
                <a:rPr lang="ko-KR" altLang="ko-KR" b="1" dirty="0" err="1">
                  <a:latin typeface="Noto Sans KR" panose="020B0200000000000000" pitchFamily="50" charset="-127"/>
                  <a:ea typeface="Noto Sans KR" panose="020B0200000000000000" pitchFamily="50" charset="-127"/>
                </a:rPr>
                <a:t>Solder</a:t>
              </a:r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endParaRPr lang="en-US" altLang="ko-KR" b="1" dirty="0"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  <a:p>
              <a:pPr algn="ctr"/>
              <a:r>
                <a:rPr lang="en-US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           </a:t>
              </a:r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+ </a:t>
              </a:r>
              <a:r>
                <a:rPr lang="ko-KR" altLang="ko-KR" b="1" dirty="0" err="1">
                  <a:latin typeface="Noto Sans KR" panose="020B0200000000000000" pitchFamily="50" charset="-127"/>
                  <a:ea typeface="Noto Sans KR" panose="020B0200000000000000" pitchFamily="50" charset="-127"/>
                </a:rPr>
                <a:t>Secondary</a:t>
              </a:r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ko-KR" altLang="ko-KR" b="1" dirty="0" err="1">
                  <a:latin typeface="Noto Sans KR" panose="020B0200000000000000" pitchFamily="50" charset="-127"/>
                  <a:ea typeface="Noto Sans KR" panose="020B0200000000000000" pitchFamily="50" charset="-127"/>
                </a:rPr>
                <a:t>Sintering</a:t>
              </a:r>
              <a:endParaRPr lang="ko-KR" altLang="ko-KR" b="1" dirty="0"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  <a:p>
              <a:pPr algn="ctr"/>
              <a:endParaRPr lang="ko-KR" altLang="en-US" dirty="0">
                <a:solidFill>
                  <a:schemeClr val="accent6"/>
                </a:solidFill>
              </a:endParaRPr>
            </a:p>
          </p:txBody>
        </p:sp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24A84923-6E7E-294E-1E07-BA698008DF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93819" y="2083853"/>
              <a:ext cx="3361514" cy="2296480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8BC434-FA50-2EC9-A012-E8EB72892A03}"/>
                </a:ext>
              </a:extLst>
            </p:cNvPr>
            <p:cNvSpPr txBox="1"/>
            <p:nvPr/>
          </p:nvSpPr>
          <p:spPr>
            <a:xfrm>
              <a:off x="11275812" y="2765873"/>
              <a:ext cx="129032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b="1" dirty="0"/>
                <a:t>Secondary</a:t>
              </a:r>
              <a:r>
                <a:rPr lang="ko-KR" altLang="en-US" sz="1400" b="1" dirty="0"/>
                <a:t> </a:t>
              </a:r>
              <a:r>
                <a:rPr lang="en-US" altLang="ko-KR" sz="1400" b="1" dirty="0"/>
                <a:t>Sintering</a:t>
              </a:r>
              <a:endParaRPr lang="ko-KR" altLang="en-US" sz="1400" b="1" dirty="0"/>
            </a:p>
          </p:txBody>
        </p: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C6BC38FB-54E8-14AF-394F-5EC3C04FCABA}"/>
              </a:ext>
            </a:extLst>
          </p:cNvPr>
          <p:cNvGrpSpPr/>
          <p:nvPr/>
        </p:nvGrpSpPr>
        <p:grpSpPr>
          <a:xfrm>
            <a:off x="271028" y="828579"/>
            <a:ext cx="3907897" cy="5730240"/>
            <a:chOff x="267451" y="223520"/>
            <a:chExt cx="3907897" cy="5730240"/>
          </a:xfrm>
        </p:grpSpPr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4D75394-1DC3-3166-2061-A253D0FDEDE1}"/>
                </a:ext>
              </a:extLst>
            </p:cNvPr>
            <p:cNvSpPr/>
            <p:nvPr/>
          </p:nvSpPr>
          <p:spPr>
            <a:xfrm>
              <a:off x="267451" y="223520"/>
              <a:ext cx="3526322" cy="5730240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FCE3C27-EE2F-4D73-EC7F-61279148DCF4}"/>
                </a:ext>
              </a:extLst>
            </p:cNvPr>
            <p:cNvSpPr txBox="1"/>
            <p:nvPr/>
          </p:nvSpPr>
          <p:spPr>
            <a:xfrm>
              <a:off x="307679" y="4299094"/>
              <a:ext cx="3867669" cy="10669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marR="0" lvl="0" indent="-342900" algn="l">
                <a:buFont typeface="Arial" panose="020B0604020202020204" pitchFamily="34" charset="0"/>
                <a:buChar char="•"/>
              </a:pPr>
              <a:endParaRPr lang="en-US" altLang="ko-KR" sz="1400" dirty="0"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  <a:p>
              <a:pPr marL="0" marR="0" indent="0" algn="l">
                <a:spcBef>
                  <a:spcPts val="750"/>
                </a:spcBef>
                <a:buNone/>
              </a:pPr>
              <a:r>
                <a:rPr lang="en-US" altLang="ko-KR" b="1" i="0" dirty="0">
                  <a:solidFill>
                    <a:schemeClr val="accent4"/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  </a:t>
              </a:r>
              <a:r>
                <a:rPr lang="ko-KR" altLang="ko-KR" b="1" i="0" dirty="0" err="1">
                  <a:solidFill>
                    <a:schemeClr val="accent2">
                      <a:lumMod val="75000"/>
                    </a:schemeClr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High</a:t>
              </a:r>
              <a:r>
                <a:rPr lang="ko-KR" altLang="ko-KR" b="1" i="0" dirty="0">
                  <a:solidFill>
                    <a:schemeClr val="accent2">
                      <a:lumMod val="75000"/>
                    </a:schemeClr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ko-KR" altLang="ko-KR" b="1" i="0" dirty="0" err="1">
                  <a:solidFill>
                    <a:schemeClr val="accent2">
                      <a:lumMod val="75000"/>
                    </a:schemeClr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Interfacial</a:t>
              </a:r>
              <a:r>
                <a:rPr lang="ko-KR" altLang="ko-KR" b="1" i="0" dirty="0">
                  <a:solidFill>
                    <a:schemeClr val="accent2">
                      <a:lumMod val="75000"/>
                    </a:schemeClr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endParaRPr lang="en-US" altLang="ko-KR" b="1" i="0" dirty="0">
                <a:solidFill>
                  <a:schemeClr val="accent2">
                    <a:lumMod val="75000"/>
                  </a:schemeClr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  <a:p>
              <a:pPr marL="0" marR="0" indent="0" algn="l">
                <a:spcBef>
                  <a:spcPts val="750"/>
                </a:spcBef>
                <a:buNone/>
              </a:pPr>
              <a:r>
                <a:rPr lang="en-US" altLang="ko-KR" b="1" i="0" dirty="0">
                  <a:solidFill>
                    <a:schemeClr val="accent2">
                      <a:lumMod val="75000"/>
                    </a:schemeClr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            </a:t>
              </a:r>
              <a:r>
                <a:rPr lang="ko-KR" altLang="ko-KR" b="1" i="0" dirty="0" err="1">
                  <a:solidFill>
                    <a:schemeClr val="accent2">
                      <a:lumMod val="75000"/>
                    </a:schemeClr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Thermal</a:t>
              </a:r>
              <a:r>
                <a:rPr lang="ko-KR" altLang="ko-KR" b="1" i="0" dirty="0">
                  <a:solidFill>
                    <a:schemeClr val="accent2">
                      <a:lumMod val="75000"/>
                    </a:schemeClr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ko-KR" altLang="ko-KR" b="1" i="0" dirty="0" err="1">
                  <a:solidFill>
                    <a:schemeClr val="accent2">
                      <a:lumMod val="75000"/>
                    </a:schemeClr>
                  </a:solidFill>
                  <a:effectLst/>
                  <a:latin typeface="Noto Sans KR" panose="020B0200000000000000" pitchFamily="50" charset="-127"/>
                  <a:ea typeface="Noto Sans KR" panose="020B0200000000000000" pitchFamily="50" charset="-127"/>
                </a:rPr>
                <a:t>Resistance</a:t>
              </a:r>
              <a:endParaRPr lang="ko-KR" altLang="ko-KR" b="1" i="0" dirty="0">
                <a:solidFill>
                  <a:schemeClr val="accent2">
                    <a:lumMod val="75000"/>
                  </a:schemeClr>
                </a:solidFill>
                <a:effectLst/>
                <a:latin typeface="Noto Sans KR" panose="020B0200000000000000" pitchFamily="50" charset="-127"/>
                <a:ea typeface="Noto Sans KR" panose="020B0200000000000000" pitchFamily="50" charset="-127"/>
              </a:endParaRPr>
            </a:p>
          </p:txBody>
        </p:sp>
        <p:pic>
          <p:nvPicPr>
            <p:cNvPr id="13" name="그림 12">
              <a:extLst>
                <a:ext uri="{FF2B5EF4-FFF2-40B4-BE49-F238E27FC236}">
                  <a16:creationId xmlns:a16="http://schemas.microsoft.com/office/drawing/2014/main" id="{E8B1E35D-1DDE-1E45-F505-A1BA2A6872D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0424" y="2093714"/>
              <a:ext cx="3259668" cy="2092958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C19AA50-BC59-D6D1-7B6B-00BCAC4778EF}"/>
                </a:ext>
              </a:extLst>
            </p:cNvPr>
            <p:cNvSpPr txBox="1"/>
            <p:nvPr/>
          </p:nvSpPr>
          <p:spPr>
            <a:xfrm>
              <a:off x="267451" y="499466"/>
              <a:ext cx="338671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ko-KR" sz="2400" b="1" spc="38" dirty="0">
                  <a:solidFill>
                    <a:schemeClr val="accent2">
                      <a:lumMod val="75000"/>
                    </a:schemeClr>
                  </a:solidFill>
                  <a:latin typeface="Outfit"/>
                  <a:ea typeface="Noto Sans KR" panose="020B0200000000000000" pitchFamily="50" charset="-127"/>
                </a:rPr>
                <a:t>STAGE 01</a:t>
              </a:r>
              <a:endParaRPr lang="en-US" altLang="ko-KR" sz="2400" b="1" spc="38" dirty="0">
                <a:solidFill>
                  <a:schemeClr val="accent2">
                    <a:lumMod val="75000"/>
                  </a:schemeClr>
                </a:solidFill>
                <a:latin typeface="Outfit"/>
                <a:ea typeface="Noto Sans KR" panose="020B0200000000000000" pitchFamily="50" charset="-127"/>
              </a:endParaRPr>
            </a:p>
            <a:p>
              <a:pPr algn="ctr"/>
              <a:endParaRPr lang="en-US" altLang="ko-KR" sz="2400" b="1" spc="38" dirty="0">
                <a:solidFill>
                  <a:srgbClr val="FBBF24"/>
                </a:solidFill>
                <a:latin typeface="Outfit"/>
                <a:ea typeface="Noto Sans KR" panose="020B0200000000000000" pitchFamily="50" charset="-127"/>
              </a:endParaRPr>
            </a:p>
            <a:p>
              <a:pPr algn="ctr"/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en-US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CU-</a:t>
              </a:r>
              <a:r>
                <a:rPr lang="ko-KR" altLang="ko-KR" b="1" dirty="0" err="1">
                  <a:latin typeface="Noto Sans KR" panose="020B0200000000000000" pitchFamily="50" charset="-127"/>
                  <a:ea typeface="Noto Sans KR" panose="020B0200000000000000" pitchFamily="50" charset="-127"/>
                </a:rPr>
                <a:t>Diamond</a:t>
              </a:r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+</a:t>
              </a:r>
              <a:r>
                <a:rPr lang="ko-KR" altLang="ko-KR" b="1" dirty="0">
                  <a:solidFill>
                    <a:srgbClr val="FFFFFF"/>
                  </a:solidFill>
                  <a:latin typeface="Noto Sans KR" panose="020B0200000000000000" pitchFamily="50" charset="-127"/>
                  <a:ea typeface="Noto Sans KR" panose="020B0200000000000000" pitchFamily="50" charset="-127"/>
                </a:rPr>
                <a:t> </a:t>
              </a:r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TIM1 + TIM2</a:t>
              </a:r>
            </a:p>
            <a:p>
              <a:pPr algn="ctr"/>
              <a:endParaRPr lang="ko-KR" altLang="en-US" dirty="0"/>
            </a:p>
          </p:txBody>
        </p:sp>
        <p:sp>
          <p:nvSpPr>
            <p:cNvPr id="24" name="화살표: 오른쪽 23">
              <a:extLst>
                <a:ext uri="{FF2B5EF4-FFF2-40B4-BE49-F238E27FC236}">
                  <a16:creationId xmlns:a16="http://schemas.microsoft.com/office/drawing/2014/main" id="{6F4EBE3E-3C3A-B1BA-5063-B7E439403BE4}"/>
                </a:ext>
              </a:extLst>
            </p:cNvPr>
            <p:cNvSpPr/>
            <p:nvPr/>
          </p:nvSpPr>
          <p:spPr>
            <a:xfrm>
              <a:off x="3942080" y="2870221"/>
              <a:ext cx="186985" cy="84116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2BC9A890-B046-F012-D8BE-D9ACC7541267}"/>
              </a:ext>
            </a:extLst>
          </p:cNvPr>
          <p:cNvGrpSpPr/>
          <p:nvPr/>
        </p:nvGrpSpPr>
        <p:grpSpPr>
          <a:xfrm>
            <a:off x="4034295" y="828579"/>
            <a:ext cx="4004760" cy="5730240"/>
            <a:chOff x="4115175" y="828579"/>
            <a:chExt cx="4004760" cy="5730240"/>
          </a:xfrm>
        </p:grpSpPr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5AC0F0B1-77A0-BF21-5B9A-1FA0A5A0271D}"/>
                </a:ext>
              </a:extLst>
            </p:cNvPr>
            <p:cNvSpPr/>
            <p:nvPr/>
          </p:nvSpPr>
          <p:spPr>
            <a:xfrm>
              <a:off x="4341327" y="828579"/>
              <a:ext cx="3526322" cy="573024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0BE1E87-A17F-D0C5-740A-48E046AEA8A5}"/>
                </a:ext>
              </a:extLst>
            </p:cNvPr>
            <p:cNvSpPr txBox="1"/>
            <p:nvPr/>
          </p:nvSpPr>
          <p:spPr>
            <a:xfrm>
              <a:off x="4536890" y="4962462"/>
              <a:ext cx="358304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/>
              <a:endParaRPr lang="en-US" altLang="ko-KR" dirty="0"/>
            </a:p>
            <a:p>
              <a:pPr lvl="0"/>
              <a:r>
                <a:rPr lang="ko-KR" altLang="ko-KR" b="1" dirty="0">
                  <a:solidFill>
                    <a:srgbClr val="00B0F0"/>
                  </a:solidFill>
                </a:rPr>
                <a:t>TIM1 </a:t>
              </a:r>
              <a:r>
                <a:rPr lang="ko-KR" altLang="ko-KR" b="1" dirty="0" err="1">
                  <a:solidFill>
                    <a:srgbClr val="00B0F0"/>
                  </a:solidFill>
                </a:rPr>
                <a:t>Resistance</a:t>
              </a:r>
              <a:r>
                <a:rPr lang="ko-KR" altLang="ko-KR" b="1" dirty="0">
                  <a:solidFill>
                    <a:srgbClr val="00B0F0"/>
                  </a:solidFill>
                </a:rPr>
                <a:t> </a:t>
              </a:r>
              <a:r>
                <a:rPr lang="ko-KR" altLang="ko-KR" b="1" dirty="0" err="1">
                  <a:solidFill>
                    <a:srgbClr val="00B0F0"/>
                  </a:solidFill>
                </a:rPr>
                <a:t>Reduced</a:t>
              </a:r>
              <a:endParaRPr lang="ko-KR" altLang="ko-KR" b="1" dirty="0">
                <a:solidFill>
                  <a:srgbClr val="00B0F0"/>
                </a:solidFill>
              </a:endParaRPr>
            </a:p>
            <a:p>
              <a:pPr>
                <a:buNone/>
              </a:pPr>
              <a:br>
                <a:rPr lang="ko-KR" altLang="ko-KR" dirty="0"/>
              </a:br>
              <a:endParaRPr lang="ko-KR" altLang="en-US" dirty="0"/>
            </a:p>
          </p:txBody>
        </p:sp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50A84C22-B429-CE49-ADE2-C96CBFFE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505139" y="2735139"/>
              <a:ext cx="3178482" cy="2257906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1665A61-F87C-4D78-E524-F6625F2236EF}"/>
                </a:ext>
              </a:extLst>
            </p:cNvPr>
            <p:cNvSpPr txBox="1"/>
            <p:nvPr/>
          </p:nvSpPr>
          <p:spPr>
            <a:xfrm>
              <a:off x="4115175" y="1060375"/>
              <a:ext cx="3752474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ko-KR" sz="2400" b="1" spc="38" dirty="0">
                  <a:solidFill>
                    <a:srgbClr val="00B0F0"/>
                  </a:solidFill>
                  <a:latin typeface="Outfit"/>
                  <a:ea typeface="Noto Sans KR" panose="020B0200000000000000" pitchFamily="50" charset="-127"/>
                </a:rPr>
                <a:t>STAGE 0</a:t>
              </a:r>
              <a:r>
                <a:rPr lang="en-US" altLang="ko-KR" sz="2400" b="1" spc="38" dirty="0">
                  <a:solidFill>
                    <a:srgbClr val="00B0F0"/>
                  </a:solidFill>
                  <a:latin typeface="Outfit"/>
                  <a:ea typeface="Noto Sans KR" panose="020B0200000000000000" pitchFamily="50" charset="-127"/>
                </a:rPr>
                <a:t>2</a:t>
              </a:r>
            </a:p>
            <a:p>
              <a:pPr algn="ctr"/>
              <a:endParaRPr lang="en-US" altLang="ko-KR" sz="2400" b="1" spc="38" dirty="0">
                <a:solidFill>
                  <a:srgbClr val="00B0F0"/>
                </a:solidFill>
                <a:latin typeface="Outfit"/>
                <a:ea typeface="Noto Sans KR" panose="020B0200000000000000" pitchFamily="50" charset="-127"/>
              </a:endParaRPr>
            </a:p>
            <a:p>
              <a:pPr algn="ctr"/>
              <a:r>
                <a:rPr lang="en-US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Cu-</a:t>
              </a:r>
              <a:r>
                <a:rPr lang="ko-KR" altLang="ko-KR" b="1" dirty="0" err="1">
                  <a:latin typeface="Noto Sans KR" panose="020B0200000000000000" pitchFamily="50" charset="-127"/>
                  <a:ea typeface="Noto Sans KR" panose="020B0200000000000000" pitchFamily="50" charset="-127"/>
                </a:rPr>
                <a:t>Diamond</a:t>
              </a:r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+ </a:t>
              </a:r>
              <a:r>
                <a:rPr lang="ko-KR" altLang="ko-KR" b="1" dirty="0" err="1">
                  <a:latin typeface="Noto Sans KR" panose="020B0200000000000000" pitchFamily="50" charset="-127"/>
                  <a:ea typeface="Noto Sans KR" panose="020B0200000000000000" pitchFamily="50" charset="-127"/>
                </a:rPr>
                <a:t>Solder</a:t>
              </a:r>
              <a:r>
                <a:rPr lang="ko-KR" altLang="ko-KR" b="1" dirty="0">
                  <a:latin typeface="Noto Sans KR" panose="020B0200000000000000" pitchFamily="50" charset="-127"/>
                  <a:ea typeface="Noto Sans KR" panose="020B0200000000000000" pitchFamily="50" charset="-127"/>
                </a:rPr>
                <a:t> + TIM2</a:t>
              </a:r>
            </a:p>
            <a:p>
              <a:pPr algn="ctr"/>
              <a:endParaRPr lang="ko-KR" altLang="en-US" dirty="0">
                <a:solidFill>
                  <a:srgbClr val="00B0F0"/>
                </a:solidFill>
              </a:endParaRPr>
            </a:p>
          </p:txBody>
        </p:sp>
        <p:sp>
          <p:nvSpPr>
            <p:cNvPr id="27" name="화살표: 오른쪽 26">
              <a:extLst>
                <a:ext uri="{FF2B5EF4-FFF2-40B4-BE49-F238E27FC236}">
                  <a16:creationId xmlns:a16="http://schemas.microsoft.com/office/drawing/2014/main" id="{09473BBD-8571-5DF6-18F8-025120F8C1AB}"/>
                </a:ext>
              </a:extLst>
            </p:cNvPr>
            <p:cNvSpPr/>
            <p:nvPr/>
          </p:nvSpPr>
          <p:spPr>
            <a:xfrm>
              <a:off x="7931472" y="3428218"/>
              <a:ext cx="186985" cy="841166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8" name="그림 37">
            <a:extLst>
              <a:ext uri="{FF2B5EF4-FFF2-40B4-BE49-F238E27FC236}">
                <a16:creationId xmlns:a16="http://schemas.microsoft.com/office/drawing/2014/main" id="{A0564131-D568-3D0C-E63B-605919021D8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5523" y="173709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99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AF13F313-D850-86DA-7ED8-B28AA7BC4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17DDE60D-F519-E319-5565-A1991DB30C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35525" y="4251633"/>
            <a:ext cx="4307758" cy="2871838"/>
          </a:xfrm>
          <a:prstGeom prst="rect">
            <a:avLst/>
          </a:prstGeom>
        </p:spPr>
      </p:pic>
      <p:sp>
        <p:nvSpPr>
          <p:cNvPr id="18" name="직사각형 17">
            <a:extLst>
              <a:ext uri="{FF2B5EF4-FFF2-40B4-BE49-F238E27FC236}">
                <a16:creationId xmlns:a16="http://schemas.microsoft.com/office/drawing/2014/main" id="{0D6FC6A2-C6E8-42B9-3B3E-5F25AEDCDA0B}"/>
              </a:ext>
            </a:extLst>
          </p:cNvPr>
          <p:cNvSpPr/>
          <p:nvPr/>
        </p:nvSpPr>
        <p:spPr>
          <a:xfrm>
            <a:off x="3248332" y="4251633"/>
            <a:ext cx="723901" cy="294968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153E0CD-DE64-827D-A31D-309D31EEA267}"/>
              </a:ext>
            </a:extLst>
          </p:cNvPr>
          <p:cNvSpPr txBox="1"/>
          <p:nvPr/>
        </p:nvSpPr>
        <p:spPr>
          <a:xfrm>
            <a:off x="1617407" y="848977"/>
            <a:ext cx="8957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5400" b="1" dirty="0">
                <a:solidFill>
                  <a:schemeClr val="accent2">
                    <a:lumMod val="60000"/>
                    <a:lumOff val="4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Microchannel Heat Sink </a:t>
            </a:r>
            <a:endParaRPr lang="ko-KR" altLang="en-US" sz="5400" b="1" dirty="0">
              <a:solidFill>
                <a:schemeClr val="accent2">
                  <a:lumMod val="60000"/>
                  <a:lumOff val="4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B91847D-486A-6BE4-5EDC-823F7B718F2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0424" y="121920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13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6662986B-211A-E069-E859-9E434B293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32" y="444908"/>
            <a:ext cx="5850870" cy="34179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1A1E48-E52F-16C9-D9EF-E343224BC971}"/>
              </a:ext>
            </a:extLst>
          </p:cNvPr>
          <p:cNvSpPr txBox="1"/>
          <p:nvPr/>
        </p:nvSpPr>
        <p:spPr>
          <a:xfrm>
            <a:off x="1305218" y="5271754"/>
            <a:ext cx="5099705" cy="1141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spcAft>
                <a:spcPts val="750"/>
              </a:spcAft>
              <a:buNone/>
            </a:pPr>
            <a:r>
              <a:rPr lang="en-US" altLang="ko-KR" sz="1950" b="1" kern="0" spc="-15" dirty="0">
                <a:solidFill>
                  <a:srgbClr val="323232"/>
                </a:solidFill>
                <a:effectLst/>
                <a:latin typeface="Oxanium"/>
                <a:ea typeface="굴림" panose="020B0600000101010101" pitchFamily="50" charset="-127"/>
                <a:cs typeface="굴림" panose="020B0600000101010101" pitchFamily="50" charset="-127"/>
              </a:rPr>
              <a:t>Effectively transfers heat to the coolant quickly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0">
              <a:buNone/>
            </a:pPr>
            <a:r>
              <a:rPr lang="en-US" altLang="ko-KR" sz="1400" b="1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Spreads localized heat across the entire heatsink base </a:t>
            </a:r>
            <a:endParaRPr lang="ko-KR" altLang="ko-KR" sz="1200" b="1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0">
              <a:buNone/>
            </a:pPr>
            <a:r>
              <a:rPr lang="en-US" altLang="ko-KR" sz="1400" b="1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via the ultra-high thermal conductivity of diamond-copper, </a:t>
            </a:r>
            <a:endParaRPr lang="ko-KR" altLang="ko-KR" sz="1200" b="1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0">
              <a:buNone/>
            </a:pPr>
            <a:r>
              <a:rPr lang="en-US" altLang="ko-KR" sz="1400" b="1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ensuring rapid dissipation into the coolant</a:t>
            </a:r>
            <a:endParaRPr lang="ko-KR" altLang="ko-KR" sz="1200" b="1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639FB80A-F187-F0FD-4D6C-2D580FFFA5BD}"/>
              </a:ext>
            </a:extLst>
          </p:cNvPr>
          <p:cNvSpPr txBox="1"/>
          <p:nvPr/>
        </p:nvSpPr>
        <p:spPr>
          <a:xfrm>
            <a:off x="6404923" y="102174"/>
            <a:ext cx="4281856" cy="1225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1">
              <a:spcAft>
                <a:spcPts val="750"/>
              </a:spcAft>
              <a:buNone/>
            </a:pPr>
            <a:br>
              <a:rPr lang="en-US" sz="1950" b="1" kern="1200" spc="-15" dirty="0">
                <a:solidFill>
                  <a:srgbClr val="323232"/>
                </a:solidFill>
                <a:effectLst/>
                <a:latin typeface="Oxanium"/>
                <a:ea typeface="맑은 고딕" panose="020B0503020000020004" pitchFamily="50" charset="-127"/>
                <a:cs typeface="Times New Roman" panose="02020603050405020304" pitchFamily="18" charset="0"/>
              </a:rPr>
            </a:br>
            <a:r>
              <a:rPr lang="en-US" sz="1950" b="1" kern="1200" spc="-15" dirty="0">
                <a:solidFill>
                  <a:srgbClr val="323232"/>
                </a:solidFill>
                <a:effectLst/>
                <a:latin typeface="Oxanium"/>
                <a:ea typeface="맑은 고딕" panose="020B0503020000020004" pitchFamily="50" charset="-127"/>
                <a:cs typeface="Times New Roman" panose="02020603050405020304" pitchFamily="18" charset="0"/>
              </a:rPr>
              <a:t>Designed for HPC</a:t>
            </a:r>
            <a:endParaRPr 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1">
              <a:buNone/>
            </a:pPr>
            <a:r>
              <a:rPr lang="en-US" sz="1400" b="1" kern="1200" spc="-15" dirty="0">
                <a:solidFill>
                  <a:srgbClr val="757575"/>
                </a:solidFill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Heat dissipation requirements for </a:t>
            </a:r>
          </a:p>
          <a:p>
            <a:pPr latinLnBrk="1">
              <a:buNone/>
            </a:pPr>
            <a:r>
              <a:rPr lang="en-US" sz="1400" b="1" kern="1200" spc="-15" dirty="0">
                <a:solidFill>
                  <a:srgbClr val="757575"/>
                </a:solidFill>
                <a:effectLst/>
                <a:latin typeface="Manrope"/>
                <a:ea typeface="맑은 고딕" panose="020B0503020000020004" pitchFamily="50" charset="-127"/>
                <a:cs typeface="Times New Roman" panose="02020603050405020304" pitchFamily="18" charset="0"/>
              </a:rPr>
              <a:t>AI chips with power consumption of 1000W up</a:t>
            </a:r>
            <a:endParaRPr lang="ko-KR" sz="14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DE5C8B4-A400-3F1B-D1A7-5CABC45E3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1258" y="3146324"/>
            <a:ext cx="5801916" cy="3266768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2D9BB659-D9E4-BA5B-FEB3-94836945B6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99" y="102174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093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1482CED-814F-F473-10D3-BAAF2D34D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77" y="395747"/>
            <a:ext cx="5882123" cy="36059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4204FD-7485-063A-E5C6-34D298F665F7}"/>
              </a:ext>
            </a:extLst>
          </p:cNvPr>
          <p:cNvSpPr txBox="1"/>
          <p:nvPr/>
        </p:nvSpPr>
        <p:spPr>
          <a:xfrm>
            <a:off x="6194322" y="1361767"/>
            <a:ext cx="6096000" cy="9258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spcAft>
                <a:spcPts val="750"/>
              </a:spcAft>
              <a:buNone/>
            </a:pPr>
            <a:r>
              <a:rPr lang="en-US" altLang="ko-KR" sz="1950" b="1" kern="0" spc="-15" dirty="0">
                <a:solidFill>
                  <a:srgbClr val="323232"/>
                </a:solidFill>
                <a:effectLst/>
                <a:latin typeface="Oxanium"/>
                <a:ea typeface="굴림" panose="020B0600000101010101" pitchFamily="50" charset="-127"/>
                <a:cs typeface="굴림" panose="020B0600000101010101" pitchFamily="50" charset="-127"/>
              </a:rPr>
              <a:t>Alleviating thermal stress and strain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0">
              <a:buNone/>
            </a:pPr>
            <a:r>
              <a:rPr lang="en-US" altLang="ko-KR" sz="1400" b="1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Under specific conditions, diamond-copper's superior CTE</a:t>
            </a:r>
          </a:p>
          <a:p>
            <a:pPr latinLnBrk="0">
              <a:buNone/>
            </a:pPr>
            <a:r>
              <a:rPr lang="en-US" altLang="ko-KR" sz="1400" b="1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compatibility allows for a rigid attachment to the chip material.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BC4F9EC-413F-46BB-7D81-567A8097B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663" y="3008670"/>
            <a:ext cx="5702511" cy="334296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302C0D-E4EF-EF30-7F61-7E73A6899028}"/>
              </a:ext>
            </a:extLst>
          </p:cNvPr>
          <p:cNvSpPr txBox="1"/>
          <p:nvPr/>
        </p:nvSpPr>
        <p:spPr>
          <a:xfrm>
            <a:off x="213877" y="5072649"/>
            <a:ext cx="6145160" cy="11413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atinLnBrk="0">
              <a:spcAft>
                <a:spcPts val="750"/>
              </a:spcAft>
              <a:buNone/>
            </a:pPr>
            <a:r>
              <a:rPr lang="en-US" altLang="ko-KR" sz="1950" b="1" kern="0" spc="-15" dirty="0">
                <a:solidFill>
                  <a:srgbClr val="323232"/>
                </a:solidFill>
                <a:effectLst/>
                <a:latin typeface="Oxanium"/>
                <a:ea typeface="굴림" panose="020B0600000101010101" pitchFamily="50" charset="-127"/>
                <a:cs typeface="굴림" panose="020B0600000101010101" pitchFamily="50" charset="-127"/>
              </a:rPr>
              <a:t>Optimizing for lightweight design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0">
              <a:buNone/>
            </a:pPr>
            <a:r>
              <a:rPr lang="en-US" altLang="ko-KR" sz="1400" b="1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Diamond-copper features a density just 60% of traditional copper. </a:t>
            </a:r>
            <a:endParaRPr lang="ko-KR" altLang="ko-KR" sz="1100" b="1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0">
              <a:buNone/>
            </a:pPr>
            <a:r>
              <a:rPr lang="en-US" altLang="ko-KR" sz="1400" b="1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Combined with optimized flow channels and hollow designs, </a:t>
            </a:r>
            <a:endParaRPr lang="ko-KR" altLang="ko-KR" sz="1100" b="1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  <a:p>
            <a:pPr latinLnBrk="0">
              <a:buNone/>
            </a:pPr>
            <a:r>
              <a:rPr lang="en-US" altLang="ko-KR" sz="1400" b="1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it delivers a weight savings of more than 30%, enabling a truly lightweight design</a:t>
            </a:r>
            <a:r>
              <a:rPr lang="en-US" altLang="ko-KR" sz="1400" kern="0" spc="-15" dirty="0">
                <a:solidFill>
                  <a:srgbClr val="757575"/>
                </a:solidFill>
                <a:effectLst/>
                <a:latin typeface="Manrope"/>
                <a:ea typeface="굴림" panose="020B0600000101010101" pitchFamily="50" charset="-127"/>
                <a:cs typeface="굴림" panose="020B0600000101010101" pitchFamily="50" charset="-127"/>
              </a:rPr>
              <a:t>.</a:t>
            </a:r>
            <a:endParaRPr lang="ko-KR" altLang="ko-KR" sz="1100" kern="100" dirty="0">
              <a:effectLst/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5150212-3066-4E72-27FB-297C9BE1F8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7299" y="142836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550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B4E0C88C-EF3B-0CAF-8209-D6B34B984AA8}"/>
              </a:ext>
            </a:extLst>
          </p:cNvPr>
          <p:cNvGraphicFramePr>
            <a:graphicFrameLocks noGrp="1"/>
          </p:cNvGraphicFramePr>
          <p:nvPr/>
        </p:nvGraphicFramePr>
        <p:xfrm>
          <a:off x="5008001" y="885641"/>
          <a:ext cx="6240103" cy="29565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20213">
                  <a:extLst>
                    <a:ext uri="{9D8B030D-6E8A-4147-A177-3AD203B41FA5}">
                      <a16:colId xmlns:a16="http://schemas.microsoft.com/office/drawing/2014/main" val="3556569643"/>
                    </a:ext>
                  </a:extLst>
                </a:gridCol>
                <a:gridCol w="1514167">
                  <a:extLst>
                    <a:ext uri="{9D8B030D-6E8A-4147-A177-3AD203B41FA5}">
                      <a16:colId xmlns:a16="http://schemas.microsoft.com/office/drawing/2014/main" val="2825131067"/>
                    </a:ext>
                  </a:extLst>
                </a:gridCol>
                <a:gridCol w="1838633">
                  <a:extLst>
                    <a:ext uri="{9D8B030D-6E8A-4147-A177-3AD203B41FA5}">
                      <a16:colId xmlns:a16="http://schemas.microsoft.com/office/drawing/2014/main" val="1682709008"/>
                    </a:ext>
                  </a:extLst>
                </a:gridCol>
                <a:gridCol w="1081548">
                  <a:extLst>
                    <a:ext uri="{9D8B030D-6E8A-4147-A177-3AD203B41FA5}">
                      <a16:colId xmlns:a16="http://schemas.microsoft.com/office/drawing/2014/main" val="2308926452"/>
                    </a:ext>
                  </a:extLst>
                </a:gridCol>
                <a:gridCol w="1085542">
                  <a:extLst>
                    <a:ext uri="{9D8B030D-6E8A-4147-A177-3AD203B41FA5}">
                      <a16:colId xmlns:a16="http://schemas.microsoft.com/office/drawing/2014/main" val="4163469393"/>
                    </a:ext>
                  </a:extLst>
                </a:gridCol>
              </a:tblGrid>
              <a:tr h="459352">
                <a:tc>
                  <a:txBody>
                    <a:bodyPr/>
                    <a:lstStyle/>
                    <a:p>
                      <a:pPr marL="94615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20193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kern="120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Thermal</a:t>
                      </a:r>
                      <a:r>
                        <a:rPr lang="en-US" sz="1400" b="1" spc="-7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95885" marR="20193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Conductivity </a:t>
                      </a:r>
                    </a:p>
                    <a:p>
                      <a:pPr marL="95885" marR="20193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2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@ 25 °C W/(</a:t>
                      </a:r>
                      <a:r>
                        <a:rPr lang="en-US" sz="1200" b="1" dirty="0" err="1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m·K</a:t>
                      </a:r>
                      <a:r>
                        <a:rPr lang="en-US" sz="12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20193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kern="1200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CTE 25 – 150 °C</a:t>
                      </a:r>
                      <a:endParaRPr lang="ko-KR" altLang="en-US" sz="1400" b="1" kern="1200" spc="-10" dirty="0">
                        <a:solidFill>
                          <a:srgbClr val="0D294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5885" marR="20193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kern="1200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(ppm/°C)</a:t>
                      </a:r>
                      <a:endParaRPr lang="ko-KR" altLang="en-US" sz="1400" b="1" kern="1200" spc="-10" dirty="0">
                        <a:solidFill>
                          <a:srgbClr val="0D294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marR="170815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Density </a:t>
                      </a:r>
                    </a:p>
                    <a:p>
                      <a:pPr marL="90170" marR="170815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(g/cm³)</a:t>
                      </a:r>
                      <a:endParaRPr lang="ko-K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lnSpc>
                          <a:spcPct val="100000"/>
                        </a:lnSpc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8288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Flexural</a:t>
                      </a:r>
                    </a:p>
                    <a:p>
                      <a:pPr marL="92710" marR="18288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7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Strength </a:t>
                      </a:r>
                    </a:p>
                    <a:p>
                      <a:pPr marL="92710" marR="18288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(MPa)</a:t>
                      </a: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0173021"/>
                  </a:ext>
                </a:extLst>
              </a:tr>
              <a:tr h="434724">
                <a:tc>
                  <a:txBody>
                    <a:bodyPr/>
                    <a:lstStyle/>
                    <a:p>
                      <a:pPr marL="94615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DC600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600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700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5.5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(Adjustable)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5.2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5.4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280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08068034"/>
                  </a:ext>
                </a:extLst>
              </a:tr>
              <a:tr h="434724">
                <a:tc>
                  <a:txBody>
                    <a:bodyPr/>
                    <a:lstStyle/>
                    <a:p>
                      <a:pPr marL="9461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b="1" spc="-1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DC700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700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800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5.5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(Adjustable)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5.2</a:t>
                      </a:r>
                      <a:r>
                        <a:rPr lang="en-US" sz="1400" spc="-1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5.4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280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4920108"/>
                  </a:ext>
                </a:extLst>
              </a:tr>
              <a:tr h="434724">
                <a:tc>
                  <a:txBody>
                    <a:bodyPr/>
                    <a:lstStyle/>
                    <a:p>
                      <a:pPr marL="9461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b="1" spc="-1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DC800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800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900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5.5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(Adjustable)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5.2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5.4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280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1907124"/>
                  </a:ext>
                </a:extLst>
              </a:tr>
              <a:tr h="434724">
                <a:tc>
                  <a:txBody>
                    <a:bodyPr/>
                    <a:lstStyle/>
                    <a:p>
                      <a:pPr marL="94615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DC900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900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5.5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7.5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(Adjustable)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5.2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5.4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2710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280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1541162"/>
                  </a:ext>
                </a:extLst>
              </a:tr>
            </a:tbl>
          </a:graphicData>
        </a:graphic>
      </p:graphicFrame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207ECEE9-6F48-B5A9-6D47-9B571D14236D}"/>
              </a:ext>
            </a:extLst>
          </p:cNvPr>
          <p:cNvGraphicFramePr>
            <a:graphicFrameLocks noGrp="1"/>
          </p:cNvGraphicFramePr>
          <p:nvPr/>
        </p:nvGraphicFramePr>
        <p:xfrm>
          <a:off x="5001395" y="4108860"/>
          <a:ext cx="6236877" cy="233061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730813">
                  <a:extLst>
                    <a:ext uri="{9D8B030D-6E8A-4147-A177-3AD203B41FA5}">
                      <a16:colId xmlns:a16="http://schemas.microsoft.com/office/drawing/2014/main" val="3093675930"/>
                    </a:ext>
                  </a:extLst>
                </a:gridCol>
                <a:gridCol w="1543664">
                  <a:extLst>
                    <a:ext uri="{9D8B030D-6E8A-4147-A177-3AD203B41FA5}">
                      <a16:colId xmlns:a16="http://schemas.microsoft.com/office/drawing/2014/main" val="3570250723"/>
                    </a:ext>
                  </a:extLst>
                </a:gridCol>
                <a:gridCol w="1789471">
                  <a:extLst>
                    <a:ext uri="{9D8B030D-6E8A-4147-A177-3AD203B41FA5}">
                      <a16:colId xmlns:a16="http://schemas.microsoft.com/office/drawing/2014/main" val="440299356"/>
                    </a:ext>
                  </a:extLst>
                </a:gridCol>
                <a:gridCol w="1111046">
                  <a:extLst>
                    <a:ext uri="{9D8B030D-6E8A-4147-A177-3AD203B41FA5}">
                      <a16:colId xmlns:a16="http://schemas.microsoft.com/office/drawing/2014/main" val="765631820"/>
                    </a:ext>
                  </a:extLst>
                </a:gridCol>
                <a:gridCol w="1061883">
                  <a:extLst>
                    <a:ext uri="{9D8B030D-6E8A-4147-A177-3AD203B41FA5}">
                      <a16:colId xmlns:a16="http://schemas.microsoft.com/office/drawing/2014/main" val="938224913"/>
                    </a:ext>
                  </a:extLst>
                </a:gridCol>
              </a:tblGrid>
              <a:tr h="772650">
                <a:tc>
                  <a:txBody>
                    <a:bodyPr/>
                    <a:lstStyle/>
                    <a:p>
                      <a:pPr marL="94615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Grade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20193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kern="120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Thermal</a:t>
                      </a:r>
                      <a:r>
                        <a:rPr lang="en-US" sz="1400" b="1" spc="-7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95885" marR="20193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Conductivity </a:t>
                      </a:r>
                    </a:p>
                    <a:p>
                      <a:pPr marL="95885" marR="20193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2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@ 25 °C (W/</a:t>
                      </a:r>
                      <a:r>
                        <a:rPr lang="en-US" sz="1200" b="1" dirty="0" err="1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m·K</a:t>
                      </a:r>
                      <a:r>
                        <a:rPr lang="en-US" sz="12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5885" marR="20193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kern="1200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CTE 25 – 150 °C</a:t>
                      </a:r>
                      <a:endParaRPr lang="ko-KR" altLang="en-US" sz="1400" b="1" kern="1200" spc="-10" dirty="0">
                        <a:solidFill>
                          <a:srgbClr val="0D294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95885" marR="201930" algn="ctr" defTabSz="914400" rtl="0" eaLnBrk="1" latinLnBrk="1" hangingPunct="1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kern="1200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(ppm/°C)</a:t>
                      </a:r>
                      <a:endParaRPr lang="ko-KR" altLang="en-US" sz="1400" b="1" kern="1200" spc="-10" dirty="0">
                        <a:solidFill>
                          <a:srgbClr val="0D294A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170" marR="170815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Density </a:t>
                      </a:r>
                    </a:p>
                    <a:p>
                      <a:pPr marL="90170" marR="170815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(g/cm³)</a:t>
                      </a:r>
                      <a:endParaRPr lang="ko-KR" sz="18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2710" marR="18288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Flexural</a:t>
                      </a:r>
                    </a:p>
                    <a:p>
                      <a:pPr marL="92710" marR="18288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7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Strength </a:t>
                      </a:r>
                    </a:p>
                    <a:p>
                      <a:pPr marL="92710" marR="182880" algn="ct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 dirty="0">
                          <a:solidFill>
                            <a:srgbClr val="0D294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(MPa)</a:t>
                      </a: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6189992"/>
                  </a:ext>
                </a:extLst>
              </a:tr>
              <a:tr h="512713">
                <a:tc>
                  <a:txBody>
                    <a:bodyPr/>
                    <a:lstStyle/>
                    <a:p>
                      <a:pPr marL="94615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b="1" spc="-1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DA550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550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650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(Adjustable)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3.3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5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350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6377689"/>
                  </a:ext>
                </a:extLst>
              </a:tr>
              <a:tr h="512713">
                <a:tc>
                  <a:txBody>
                    <a:bodyPr/>
                    <a:lstStyle/>
                    <a:p>
                      <a:pPr marL="9461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b="1" spc="-1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DA650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550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650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(Adjustable)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3.3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350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3207031"/>
                  </a:ext>
                </a:extLst>
              </a:tr>
              <a:tr h="512713">
                <a:tc>
                  <a:txBody>
                    <a:bodyPr/>
                    <a:lstStyle/>
                    <a:p>
                      <a:pPr marL="9461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b="1" spc="-10">
                          <a:solidFill>
                            <a:srgbClr val="17365C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DA750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6F6"/>
                    </a:solidFill>
                  </a:tcPr>
                </a:tc>
                <a:tc>
                  <a:txBody>
                    <a:bodyPr/>
                    <a:lstStyle/>
                    <a:p>
                      <a:pPr marL="9588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750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155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(Adjustable)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017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3.1</a:t>
                      </a:r>
                      <a:r>
                        <a:rPr lang="en-US" sz="1400" spc="-1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1400" spc="-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3.3</a:t>
                      </a:r>
                      <a:endParaRPr lang="ko-KR" sz="12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97790">
                        <a:lnSpc>
                          <a:spcPct val="150000"/>
                        </a:lnSpc>
                        <a:spcBef>
                          <a:spcPts val="635"/>
                        </a:spcBef>
                        <a:buNone/>
                      </a:pPr>
                      <a:r>
                        <a:rPr lang="en-US" sz="1400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≥</a:t>
                      </a:r>
                      <a:r>
                        <a:rPr lang="en-US" sz="1400" spc="-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400" spc="-25" dirty="0">
                          <a:solidFill>
                            <a:srgbClr val="1A1A1A"/>
                          </a:solidFill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  <a:cs typeface="Times New Roman" panose="02020603050405020304" pitchFamily="18" charset="0"/>
                        </a:rPr>
                        <a:t>350</a:t>
                      </a:r>
                      <a:endParaRPr lang="ko-KR" sz="12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80010">
                        <a:buNone/>
                      </a:pPr>
                      <a:endParaRPr lang="ko-KR" sz="12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7878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385204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FEE98A5B-E72A-86BB-96AB-F1E7922D086F}"/>
              </a:ext>
            </a:extLst>
          </p:cNvPr>
          <p:cNvSpPr txBox="1"/>
          <p:nvPr/>
        </p:nvSpPr>
        <p:spPr>
          <a:xfrm>
            <a:off x="2864415" y="246662"/>
            <a:ext cx="67375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0D294A"/>
              </a:buClr>
              <a:buSzPts val="1350"/>
              <a:tabLst>
                <a:tab pos="262890" algn="l"/>
              </a:tabLst>
            </a:pPr>
            <a:r>
              <a:rPr lang="en-US" altLang="ko-KR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Basic</a:t>
            </a:r>
            <a:r>
              <a:rPr lang="en-US" altLang="ko-KR" sz="2400" b="1" spc="-3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ko-KR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Physical</a:t>
            </a:r>
            <a:r>
              <a:rPr lang="en-US" altLang="ko-KR" sz="2400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ko-KR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Properties</a:t>
            </a:r>
            <a:r>
              <a:rPr lang="en-US" altLang="ko-KR" sz="2400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ko-KR" sz="2400" b="1" spc="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(Typical</a:t>
            </a:r>
            <a:r>
              <a:rPr lang="en-US" altLang="ko-KR" sz="2400" b="1" spc="-25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en-US" altLang="ko-KR" sz="2400" b="1" spc="-1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Values)</a:t>
            </a:r>
            <a:endParaRPr lang="ko-KR" altLang="ko-KR" sz="2000" b="1" spc="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FCFC9D-B72C-8B69-FF14-0732E93BA424}"/>
              </a:ext>
            </a:extLst>
          </p:cNvPr>
          <p:cNvSpPr txBox="1"/>
          <p:nvPr/>
        </p:nvSpPr>
        <p:spPr>
          <a:xfrm>
            <a:off x="1137165" y="1329352"/>
            <a:ext cx="347416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b="1" dirty="0"/>
              <a:t>Cu-Diamond </a:t>
            </a:r>
          </a:p>
          <a:p>
            <a:r>
              <a:rPr lang="en-US" altLang="ko-KR" sz="1400" b="1" dirty="0"/>
              <a:t>(Copper matrix, diamond-reinforced)</a:t>
            </a:r>
            <a:endParaRPr lang="ko-KR" altLang="ko-KR" sz="1400" b="1" dirty="0"/>
          </a:p>
          <a:p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175FFA-EF0B-AACE-3D3F-74FBC6826DF4}"/>
              </a:ext>
            </a:extLst>
          </p:cNvPr>
          <p:cNvSpPr txBox="1"/>
          <p:nvPr/>
        </p:nvSpPr>
        <p:spPr>
          <a:xfrm>
            <a:off x="1137165" y="5357263"/>
            <a:ext cx="35691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b="1" dirty="0"/>
              <a:t>Al-Diamond </a:t>
            </a:r>
          </a:p>
          <a:p>
            <a:r>
              <a:rPr lang="en-US" altLang="ko-KR" sz="1400" b="1" dirty="0"/>
              <a:t>(Aluminum matrix, diamond-reinforced)</a:t>
            </a:r>
            <a:endParaRPr lang="ko-KR" altLang="en-US" sz="1400" b="1" dirty="0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6D5D0580-FE11-DA9C-C329-3D2EFDF27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96" y="2499194"/>
            <a:ext cx="2274628" cy="2005971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4CDC9C8D-F772-762A-47C0-725FA2FA89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8272" y="171077"/>
            <a:ext cx="805875" cy="53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476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614</TotalTime>
  <Words>547</Words>
  <Application>Microsoft Office PowerPoint</Application>
  <PresentationFormat>와이드스크린</PresentationFormat>
  <Paragraphs>143</Paragraphs>
  <Slides>10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9" baseType="lpstr">
      <vt:lpstr>HY견고딕</vt:lpstr>
      <vt:lpstr>Manrope</vt:lpstr>
      <vt:lpstr>Noto Sans KR</vt:lpstr>
      <vt:lpstr>Outfit</vt:lpstr>
      <vt:lpstr>Oxanium</vt:lpstr>
      <vt:lpstr>맑은 고딕</vt:lpstr>
      <vt:lpstr>Arial</vt:lpstr>
      <vt:lpstr>Calibri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Gyucheol Lee</dc:creator>
  <cp:lastModifiedBy>Gyucheol Lee</cp:lastModifiedBy>
  <cp:revision>4</cp:revision>
  <dcterms:created xsi:type="dcterms:W3CDTF">2026-07-31T06:07:12Z</dcterms:created>
  <dcterms:modified xsi:type="dcterms:W3CDTF">2026-08-04T01:52:06Z</dcterms:modified>
</cp:coreProperties>
</file>